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72" r:id="rId2"/>
    <p:sldId id="273" r:id="rId3"/>
    <p:sldId id="274" r:id="rId4"/>
    <p:sldId id="261" r:id="rId5"/>
    <p:sldId id="262" r:id="rId6"/>
    <p:sldId id="260" r:id="rId7"/>
    <p:sldId id="263" r:id="rId8"/>
    <p:sldId id="264" r:id="rId9"/>
    <p:sldId id="265" r:id="rId10"/>
    <p:sldId id="257" r:id="rId11"/>
    <p:sldId id="258" r:id="rId12"/>
    <p:sldId id="259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1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ebke P." userId="efcaad3d062223a4" providerId="LiveId" clId="{1E241F3B-F193-4997-AF70-7F1BFD1FEC82}"/>
    <pc:docChg chg="modSld">
      <pc:chgData name="Wiebke P." userId="efcaad3d062223a4" providerId="LiveId" clId="{1E241F3B-F193-4997-AF70-7F1BFD1FEC82}" dt="2023-01-25T13:44:46.807" v="0" actId="20577"/>
      <pc:docMkLst>
        <pc:docMk/>
      </pc:docMkLst>
      <pc:sldChg chg="modSp mod">
        <pc:chgData name="Wiebke P." userId="efcaad3d062223a4" providerId="LiveId" clId="{1E241F3B-F193-4997-AF70-7F1BFD1FEC82}" dt="2023-01-25T13:44:46.807" v="0" actId="20577"/>
        <pc:sldMkLst>
          <pc:docMk/>
          <pc:sldMk cId="2699386429" sldId="273"/>
        </pc:sldMkLst>
        <pc:spChg chg="mod">
          <ac:chgData name="Wiebke P." userId="efcaad3d062223a4" providerId="LiveId" clId="{1E241F3B-F193-4997-AF70-7F1BFD1FEC82}" dt="2023-01-25T13:44:46.807" v="0" actId="20577"/>
          <ac:spMkLst>
            <pc:docMk/>
            <pc:sldMk cId="2699386429" sldId="273"/>
            <ac:spMk id="3" creationId="{697C37A0-1818-C5F6-2FAA-723F5AABA3E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73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0698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45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665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612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082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76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02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985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501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0049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457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3321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859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206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EA47CA7-103E-0F1F-837D-B564277F0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593" b="100000" l="20583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4146167"/>
            <a:ext cx="4813301" cy="270748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936A4D0-A643-065F-30A9-F51CD3B63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750" b="86875" l="67875" r="9531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744" y="488950"/>
            <a:ext cx="12192000" cy="6096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03248E6-441C-48F4-8010-2824D2E83C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70" b="51691" l="40400" r="62667">
                        <a14:foregroundMark x1="9400" y1="11111" x2="22600" y2="144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4386" y="-1142179"/>
            <a:ext cx="9939130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06E40BD-DE93-7720-B7CC-DC1E45007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5846" r="5547" b="73053"/>
          <a:stretch/>
        </p:blipFill>
        <p:spPr>
          <a:xfrm>
            <a:off x="323849" y="2648665"/>
            <a:ext cx="8242301" cy="13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2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0FC902-78A9-37A2-F3C3-01C0CB2BE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Strategy</a:t>
            </a:r>
            <a:r>
              <a:rPr lang="de-DE" dirty="0"/>
              <a:t> – Java Style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D4AE6A8-BB8B-78A1-E738-F5FDDDC38C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4471" y="1487342"/>
            <a:ext cx="4563093" cy="845018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066875C-8895-0F5C-02AD-0C9B4D9BD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399" y="2592406"/>
            <a:ext cx="4448208" cy="14001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6066F5F-B49B-11FC-87A5-B106ED6B8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399" y="5420724"/>
            <a:ext cx="4381532" cy="53340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A68F81A-112F-5D08-F4D0-89E7E4E5C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399" y="4178016"/>
            <a:ext cx="4514883" cy="105728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01577CB-B96C-27CA-61BD-B4F74E1C6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870" y="92779"/>
            <a:ext cx="1134823" cy="1584905"/>
          </a:xfrm>
          <a:prstGeom prst="rect">
            <a:avLst/>
          </a:prstGeom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BECAA6E-EF45-D025-2C85-EEF060DE20FB}"/>
              </a:ext>
            </a:extLst>
          </p:cNvPr>
          <p:cNvGrpSpPr/>
          <p:nvPr/>
        </p:nvGrpSpPr>
        <p:grpSpPr>
          <a:xfrm>
            <a:off x="444137" y="2592406"/>
            <a:ext cx="4219817" cy="1909785"/>
            <a:chOff x="444137" y="2592406"/>
            <a:chExt cx="4219817" cy="1909785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03360DCA-7600-4AC4-390D-FFAC4EB7A464}"/>
                </a:ext>
              </a:extLst>
            </p:cNvPr>
            <p:cNvGrpSpPr/>
            <p:nvPr/>
          </p:nvGrpSpPr>
          <p:grpSpPr>
            <a:xfrm>
              <a:off x="444137" y="2592406"/>
              <a:ext cx="1031966" cy="587829"/>
              <a:chOff x="947057" y="2847703"/>
              <a:chExt cx="1574074" cy="783772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2B181BA5-5F56-7AA5-F3A9-FAB0AF7061D7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Context</a:t>
                </a:r>
                <a:endParaRPr lang="de-DE" sz="1000" b="1" dirty="0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34C0D0B2-CC55-D873-E2A3-3EEC5F19EBFC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8CE03D24-CBC7-1B0E-762E-F99079BF93CA}"/>
                </a:ext>
              </a:extLst>
            </p:cNvPr>
            <p:cNvGrpSpPr/>
            <p:nvPr/>
          </p:nvGrpSpPr>
          <p:grpSpPr>
            <a:xfrm>
              <a:off x="2484615" y="2739363"/>
              <a:ext cx="1311753" cy="640651"/>
              <a:chOff x="947057" y="2847703"/>
              <a:chExt cx="1574074" cy="783772"/>
            </a:xfrm>
          </p:grpSpPr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0BF7CE06-0ED2-C520-F562-07B5DB1A27F5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/>
                  <a:t>&lt;&lt;interface&gt;&gt;</a:t>
                </a:r>
              </a:p>
              <a:p>
                <a:pPr algn="ctr"/>
                <a:r>
                  <a:rPr lang="de-DE" sz="1000" b="1" dirty="0" err="1"/>
                  <a:t>Strategy</a:t>
                </a:r>
                <a:endParaRPr lang="de-DE" sz="1000" b="1" dirty="0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2261CA4A-433E-8558-C42B-F395BE5EDC63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i="1" dirty="0"/>
                  <a:t>+</a:t>
                </a:r>
                <a:r>
                  <a:rPr lang="de-DE" sz="1000" i="1" dirty="0" err="1"/>
                  <a:t>execute</a:t>
                </a:r>
                <a:r>
                  <a:rPr lang="de-DE" sz="1000" i="1" dirty="0"/>
                  <a:t>()</a:t>
                </a:r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51EA2E6F-A537-3797-493D-AFC846E0C99B}"/>
                </a:ext>
              </a:extLst>
            </p:cNvPr>
            <p:cNvGrpSpPr/>
            <p:nvPr/>
          </p:nvGrpSpPr>
          <p:grpSpPr>
            <a:xfrm>
              <a:off x="3272760" y="3918433"/>
              <a:ext cx="1391194" cy="583758"/>
              <a:chOff x="947057" y="2847703"/>
              <a:chExt cx="1574074" cy="783772"/>
            </a:xfrm>
          </p:grpSpPr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0809D0C9-4F86-34E2-03E4-4BADF67747D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ConcreteStrategyB</a:t>
                </a:r>
                <a:endParaRPr lang="de-DE" sz="1000" b="1" dirty="0"/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7DDDA18E-EC87-E2DF-C975-320722213618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0276F1CF-C284-0321-6EDB-0DCD0E38D6D5}"/>
                </a:ext>
              </a:extLst>
            </p:cNvPr>
            <p:cNvGrpSpPr/>
            <p:nvPr/>
          </p:nvGrpSpPr>
          <p:grpSpPr>
            <a:xfrm>
              <a:off x="1611743" y="3918433"/>
              <a:ext cx="1391194" cy="583758"/>
              <a:chOff x="947057" y="2847703"/>
              <a:chExt cx="1574074" cy="783772"/>
            </a:xfrm>
          </p:grpSpPr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D2062162-064A-1F1B-1352-2F031B2765E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ConcreteStrategyA</a:t>
                </a:r>
                <a:endParaRPr lang="de-DE" sz="1000" b="1" dirty="0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08EB6B2A-89E9-72E2-80A7-40798A2B66A0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cxnSp>
          <p:nvCxnSpPr>
            <p:cNvPr id="38" name="Verbinder: gewinkelt 37">
              <a:extLst>
                <a:ext uri="{FF2B5EF4-FFF2-40B4-BE49-F238E27FC236}">
                  <a16:creationId xmlns:a16="http://schemas.microsoft.com/office/drawing/2014/main" id="{F26940D0-FE5F-C8D6-EF60-B1A92A8C1B8E}"/>
                </a:ext>
              </a:extLst>
            </p:cNvPr>
            <p:cNvCxnSpPr>
              <a:cxnSpLocks/>
              <a:stCxn id="24" idx="2"/>
              <a:endCxn id="32" idx="0"/>
            </p:cNvCxnSpPr>
            <p:nvPr/>
          </p:nvCxnSpPr>
          <p:spPr>
            <a:xfrm rot="5400000">
              <a:off x="2454707" y="3232648"/>
              <a:ext cx="538418" cy="83315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Verbinder: gewinkelt 40">
              <a:extLst>
                <a:ext uri="{FF2B5EF4-FFF2-40B4-BE49-F238E27FC236}">
                  <a16:creationId xmlns:a16="http://schemas.microsoft.com/office/drawing/2014/main" id="{C9E6AE37-E05C-B8F6-0E26-D6626D47FF9C}"/>
                </a:ext>
              </a:extLst>
            </p:cNvPr>
            <p:cNvCxnSpPr>
              <a:cxnSpLocks/>
              <a:stCxn id="26" idx="0"/>
              <a:endCxn id="24" idx="2"/>
            </p:cNvCxnSpPr>
            <p:nvPr/>
          </p:nvCxnSpPr>
          <p:spPr>
            <a:xfrm rot="16200000" flipV="1">
              <a:off x="3285216" y="3235291"/>
              <a:ext cx="538418" cy="827865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Gleichschenkliges Dreieck 42">
              <a:extLst>
                <a:ext uri="{FF2B5EF4-FFF2-40B4-BE49-F238E27FC236}">
                  <a16:creationId xmlns:a16="http://schemas.microsoft.com/office/drawing/2014/main" id="{4B615B0D-E180-7DBC-E4BD-CB8B45D78B46}"/>
                </a:ext>
              </a:extLst>
            </p:cNvPr>
            <p:cNvSpPr/>
            <p:nvPr/>
          </p:nvSpPr>
          <p:spPr>
            <a:xfrm>
              <a:off x="3063945" y="3343804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5" name="Verbinder: gewinkelt 44">
              <a:extLst>
                <a:ext uri="{FF2B5EF4-FFF2-40B4-BE49-F238E27FC236}">
                  <a16:creationId xmlns:a16="http://schemas.microsoft.com/office/drawing/2014/main" id="{E79967D7-4382-FA6B-AE0A-E2848E9F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397726" y="2886321"/>
              <a:ext cx="1086889" cy="17336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lussdiagramm: Verzweigung 46">
              <a:extLst>
                <a:ext uri="{FF2B5EF4-FFF2-40B4-BE49-F238E27FC236}">
                  <a16:creationId xmlns:a16="http://schemas.microsoft.com/office/drawing/2014/main" id="{79A7C384-1C57-4362-A8EC-894A03475D28}"/>
                </a:ext>
              </a:extLst>
            </p:cNvPr>
            <p:cNvSpPr/>
            <p:nvPr/>
          </p:nvSpPr>
          <p:spPr>
            <a:xfrm>
              <a:off x="1461627" y="2834216"/>
              <a:ext cx="261257" cy="11288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92493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D6391-222F-BE4B-E935-60715A61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Factory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FB997FC-9AAB-371C-D880-C34B9AF045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94176" y="1176896"/>
            <a:ext cx="2305067" cy="1447811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6126C45-D014-B090-B500-7687CA8A9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49" y="2739363"/>
            <a:ext cx="4327707" cy="20378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5E69CC5-66AD-47E3-8BB0-796D78295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885" y="3180236"/>
            <a:ext cx="3796292" cy="345749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98FCEFC-174C-1D32-FD61-412A86A91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5258" y="129746"/>
            <a:ext cx="908819" cy="1564418"/>
          </a:xfrm>
          <a:prstGeom prst="rect">
            <a:avLst/>
          </a:prstGeom>
        </p:spPr>
      </p:pic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32A23D9F-C7E1-FE85-7A19-F5A3F7C8B33B}"/>
              </a:ext>
            </a:extLst>
          </p:cNvPr>
          <p:cNvGrpSpPr/>
          <p:nvPr/>
        </p:nvGrpSpPr>
        <p:grpSpPr>
          <a:xfrm>
            <a:off x="206271" y="2592406"/>
            <a:ext cx="3448466" cy="1912542"/>
            <a:chOff x="206271" y="2592406"/>
            <a:chExt cx="3448466" cy="1912542"/>
          </a:xfrm>
        </p:grpSpPr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2C628CC8-4E03-8187-770A-655E3EDA77F7}"/>
                </a:ext>
              </a:extLst>
            </p:cNvPr>
            <p:cNvCxnSpPr>
              <a:cxnSpLocks/>
              <a:stCxn id="31" idx="2"/>
              <a:endCxn id="33" idx="0"/>
            </p:cNvCxnSpPr>
            <p:nvPr/>
          </p:nvCxnSpPr>
          <p:spPr>
            <a:xfrm flipH="1">
              <a:off x="862148" y="2886321"/>
              <a:ext cx="1" cy="121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3AE05995-A1CB-2C8D-C386-391B73D08239}"/>
                </a:ext>
              </a:extLst>
            </p:cNvPr>
            <p:cNvCxnSpPr>
              <a:cxnSpLocks/>
              <a:stCxn id="30" idx="2"/>
              <a:endCxn id="27" idx="0"/>
            </p:cNvCxnSpPr>
            <p:nvPr/>
          </p:nvCxnSpPr>
          <p:spPr>
            <a:xfrm>
              <a:off x="2998861" y="3245194"/>
              <a:ext cx="0" cy="6759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B46967B4-045D-76F7-CDE7-EC39524B1E1C}"/>
                </a:ext>
              </a:extLst>
            </p:cNvPr>
            <p:cNvSpPr/>
            <p:nvPr/>
          </p:nvSpPr>
          <p:spPr>
            <a:xfrm>
              <a:off x="248194" y="2592406"/>
              <a:ext cx="1227909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dirty="0"/>
                <a:t>&lt;&lt;interface&gt;&gt;</a:t>
              </a:r>
            </a:p>
            <a:p>
              <a:pPr algn="ctr"/>
              <a:r>
                <a:rPr lang="de-DE" sz="1000" dirty="0" err="1"/>
                <a:t>Product</a:t>
              </a:r>
              <a:endParaRPr lang="de-DE" sz="1000" dirty="0"/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18BAFE2-8E69-DA0B-D247-AD2B3A43D62D}"/>
                </a:ext>
              </a:extLst>
            </p:cNvPr>
            <p:cNvGrpSpPr/>
            <p:nvPr/>
          </p:nvGrpSpPr>
          <p:grpSpPr>
            <a:xfrm>
              <a:off x="2342984" y="2604542"/>
              <a:ext cx="1311753" cy="640651"/>
              <a:chOff x="947057" y="2847703"/>
              <a:chExt cx="1574074" cy="783772"/>
            </a:xfrm>
          </p:grpSpPr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AEFCEF44-1C4E-9C37-A47F-CD030522CF13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i="1" dirty="0" err="1"/>
                  <a:t>Creato</a:t>
                </a:r>
                <a:endParaRPr lang="de-DE" sz="1000" b="1" i="1" dirty="0"/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01922F94-BD95-0E25-6778-02F7FE2CAA4B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factoryMethod</a:t>
                </a:r>
                <a:r>
                  <a:rPr lang="de-DE" sz="1000" dirty="0"/>
                  <a:t>()</a:t>
                </a:r>
              </a:p>
              <a:p>
                <a:r>
                  <a:rPr lang="de-DE" sz="1000" dirty="0"/>
                  <a:t>+</a:t>
                </a:r>
                <a:r>
                  <a:rPr lang="de-DE" sz="1000" dirty="0" err="1"/>
                  <a:t>anOperation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007213B6-2F9C-735C-F201-F6B853482872}"/>
                </a:ext>
              </a:extLst>
            </p:cNvPr>
            <p:cNvGrpSpPr/>
            <p:nvPr/>
          </p:nvGrpSpPr>
          <p:grpSpPr>
            <a:xfrm>
              <a:off x="2342984" y="3921190"/>
              <a:ext cx="1311753" cy="583758"/>
              <a:chOff x="947057" y="2847703"/>
              <a:chExt cx="1574074" cy="783772"/>
            </a:xfrm>
          </p:grpSpPr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A646FB51-E79D-853B-C943-CB24FECDC3A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ConcreteCreator</a:t>
                </a:r>
                <a:endParaRPr lang="de-DE" sz="1000" b="1" dirty="0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0F089B3B-B14B-267E-3545-1C4DC2DA9855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factoryMethod</a:t>
                </a:r>
                <a:r>
                  <a:rPr lang="de-DE" sz="1000" dirty="0"/>
                  <a:t>()</a:t>
                </a:r>
              </a:p>
            </p:txBody>
          </p:sp>
        </p:grp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F4500272-8475-8C24-D775-C5C71621233A}"/>
                </a:ext>
              </a:extLst>
            </p:cNvPr>
            <p:cNvSpPr/>
            <p:nvPr/>
          </p:nvSpPr>
          <p:spPr>
            <a:xfrm>
              <a:off x="2928397" y="3259934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DBCBA45-99B1-19EE-BC82-A5259F3EEEA1}"/>
                </a:ext>
              </a:extLst>
            </p:cNvPr>
            <p:cNvSpPr/>
            <p:nvPr/>
          </p:nvSpPr>
          <p:spPr>
            <a:xfrm>
              <a:off x="206271" y="4102465"/>
              <a:ext cx="1311753" cy="271242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 err="1"/>
                <a:t>ConcreteProduct</a:t>
              </a:r>
              <a:endParaRPr lang="de-DE" sz="1000" b="1" dirty="0"/>
            </a:p>
          </p:txBody>
        </p:sp>
        <p:sp>
          <p:nvSpPr>
            <p:cNvPr id="35" name="Gleichschenkliges Dreieck 34">
              <a:extLst>
                <a:ext uri="{FF2B5EF4-FFF2-40B4-BE49-F238E27FC236}">
                  <a16:creationId xmlns:a16="http://schemas.microsoft.com/office/drawing/2014/main" id="{77B15051-677D-4B42-2118-1BCE12C26C6E}"/>
                </a:ext>
              </a:extLst>
            </p:cNvPr>
            <p:cNvSpPr/>
            <p:nvPr/>
          </p:nvSpPr>
          <p:spPr>
            <a:xfrm>
              <a:off x="790521" y="2901846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44F10C4-0AE6-8992-72A9-A59B92BE22AA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1518024" y="4238086"/>
              <a:ext cx="824960" cy="0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5599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3EEA0-FED2-895B-B2A0-6A93876CE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2721E7E-17DD-33A6-D17E-7212D4E4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629" y="89246"/>
            <a:ext cx="1104500" cy="1615843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896178B-C60D-56A1-A0B9-D8E0D7A07F76}"/>
              </a:ext>
            </a:extLst>
          </p:cNvPr>
          <p:cNvGrpSpPr/>
          <p:nvPr/>
        </p:nvGrpSpPr>
        <p:grpSpPr>
          <a:xfrm>
            <a:off x="444137" y="2592406"/>
            <a:ext cx="4219817" cy="1909785"/>
            <a:chOff x="444137" y="2592406"/>
            <a:chExt cx="4219817" cy="1909785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3B828BDC-88D6-DE35-79E2-AC943E23DE33}"/>
                </a:ext>
              </a:extLst>
            </p:cNvPr>
            <p:cNvGrpSpPr/>
            <p:nvPr/>
          </p:nvGrpSpPr>
          <p:grpSpPr>
            <a:xfrm>
              <a:off x="444137" y="2592406"/>
              <a:ext cx="1031966" cy="587829"/>
              <a:chOff x="947057" y="2847703"/>
              <a:chExt cx="1574074" cy="783772"/>
            </a:xfrm>
          </p:grpSpPr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57D5E742-7AF6-8BF6-453B-2BF7FED01972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Context</a:t>
                </a:r>
                <a:endParaRPr lang="de-DE" sz="1000" b="1" dirty="0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576FB097-3EEE-6F74-6A90-A0A64BD69A1C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request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6E6C7A4-7B26-FE98-0234-1B3FF9D570B1}"/>
                </a:ext>
              </a:extLst>
            </p:cNvPr>
            <p:cNvGrpSpPr/>
            <p:nvPr/>
          </p:nvGrpSpPr>
          <p:grpSpPr>
            <a:xfrm>
              <a:off x="2484615" y="2739363"/>
              <a:ext cx="1311753" cy="640651"/>
              <a:chOff x="947057" y="2847703"/>
              <a:chExt cx="1574074" cy="783772"/>
            </a:xfrm>
          </p:grpSpPr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2786F207-7C82-3510-2BCF-2EBBB086AF99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/>
                  <a:t>&lt;&lt;interface&gt;&gt;</a:t>
                </a:r>
              </a:p>
              <a:p>
                <a:pPr algn="ctr"/>
                <a:r>
                  <a:rPr lang="de-DE" sz="1000" b="1" dirty="0"/>
                  <a:t>State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BE90077F-20B2-FCF4-1025-42B905DB2604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i="1" dirty="0"/>
                  <a:t>+handle()</a:t>
                </a:r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3AF2D1C7-EA6E-D06D-7505-902CA86E73BB}"/>
                </a:ext>
              </a:extLst>
            </p:cNvPr>
            <p:cNvGrpSpPr/>
            <p:nvPr/>
          </p:nvGrpSpPr>
          <p:grpSpPr>
            <a:xfrm>
              <a:off x="3272760" y="3918433"/>
              <a:ext cx="1391194" cy="583758"/>
              <a:chOff x="947057" y="2847703"/>
              <a:chExt cx="1574074" cy="783772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99DF05AC-3CAF-08C2-1019-7B1B43F1B870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ConcreteStateB</a:t>
                </a:r>
                <a:endParaRPr lang="de-DE" sz="1000" b="1" dirty="0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414C6A52-6A3B-358A-1980-9D06F53AE2B3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+handle()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F9FE31FA-0D82-167D-1B61-BD92F14FCD6D}"/>
                </a:ext>
              </a:extLst>
            </p:cNvPr>
            <p:cNvGrpSpPr/>
            <p:nvPr/>
          </p:nvGrpSpPr>
          <p:grpSpPr>
            <a:xfrm>
              <a:off x="1611743" y="3918433"/>
              <a:ext cx="1391194" cy="583758"/>
              <a:chOff x="947057" y="2847703"/>
              <a:chExt cx="1574074" cy="783772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9AC81721-0E6C-9D2E-0499-344C91234654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ConcreteStateA</a:t>
                </a:r>
                <a:endParaRPr lang="de-DE" sz="1000" b="1" dirty="0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5C8D1F1-523E-8FEE-BCE9-E95DD9CB84D4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+handle()</a:t>
                </a:r>
              </a:p>
            </p:txBody>
          </p:sp>
        </p:grpSp>
        <p:cxnSp>
          <p:nvCxnSpPr>
            <p:cNvPr id="12" name="Verbinder: gewinkelt 11">
              <a:extLst>
                <a:ext uri="{FF2B5EF4-FFF2-40B4-BE49-F238E27FC236}">
                  <a16:creationId xmlns:a16="http://schemas.microsoft.com/office/drawing/2014/main" id="{6722BA5C-6E3E-F676-2851-9D8BDE1E471F}"/>
                </a:ext>
              </a:extLst>
            </p:cNvPr>
            <p:cNvCxnSpPr>
              <a:cxnSpLocks/>
              <a:stCxn id="22" idx="2"/>
              <a:endCxn id="17" idx="0"/>
            </p:cNvCxnSpPr>
            <p:nvPr/>
          </p:nvCxnSpPr>
          <p:spPr>
            <a:xfrm rot="5400000">
              <a:off x="2454707" y="3232648"/>
              <a:ext cx="538418" cy="83315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Verbinder: gewinkelt 12">
              <a:extLst>
                <a:ext uri="{FF2B5EF4-FFF2-40B4-BE49-F238E27FC236}">
                  <a16:creationId xmlns:a16="http://schemas.microsoft.com/office/drawing/2014/main" id="{430F2878-898F-174B-78F2-8D36A2761962}"/>
                </a:ext>
              </a:extLst>
            </p:cNvPr>
            <p:cNvCxnSpPr>
              <a:cxnSpLocks/>
              <a:stCxn id="19" idx="0"/>
              <a:endCxn id="22" idx="2"/>
            </p:cNvCxnSpPr>
            <p:nvPr/>
          </p:nvCxnSpPr>
          <p:spPr>
            <a:xfrm rot="16200000" flipV="1">
              <a:off x="3285216" y="3235291"/>
              <a:ext cx="538418" cy="827865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leichschenkliges Dreieck 13">
              <a:extLst>
                <a:ext uri="{FF2B5EF4-FFF2-40B4-BE49-F238E27FC236}">
                  <a16:creationId xmlns:a16="http://schemas.microsoft.com/office/drawing/2014/main" id="{78DAC3BD-1068-75D7-ACB1-2F70A4C89951}"/>
                </a:ext>
              </a:extLst>
            </p:cNvPr>
            <p:cNvSpPr/>
            <p:nvPr/>
          </p:nvSpPr>
          <p:spPr>
            <a:xfrm>
              <a:off x="3063945" y="3343804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5" name="Verbinder: gewinkelt 14">
              <a:extLst>
                <a:ext uri="{FF2B5EF4-FFF2-40B4-BE49-F238E27FC236}">
                  <a16:creationId xmlns:a16="http://schemas.microsoft.com/office/drawing/2014/main" id="{F4DA5782-8654-586A-6737-7E8427004321}"/>
                </a:ext>
              </a:extLst>
            </p:cNvPr>
            <p:cNvCxnSpPr>
              <a:cxnSpLocks/>
            </p:cNvCxnSpPr>
            <p:nvPr/>
          </p:nvCxnSpPr>
          <p:spPr>
            <a:xfrm>
              <a:off x="1397726" y="2886321"/>
              <a:ext cx="1086889" cy="17336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ussdiagramm: Verzweigung 15">
              <a:extLst>
                <a:ext uri="{FF2B5EF4-FFF2-40B4-BE49-F238E27FC236}">
                  <a16:creationId xmlns:a16="http://schemas.microsoft.com/office/drawing/2014/main" id="{8725FFB6-7797-DB75-4620-50B1A4E4359C}"/>
                </a:ext>
              </a:extLst>
            </p:cNvPr>
            <p:cNvSpPr/>
            <p:nvPr/>
          </p:nvSpPr>
          <p:spPr>
            <a:xfrm>
              <a:off x="1461627" y="2834216"/>
              <a:ext cx="261257" cy="11288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217700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8F94C7-F15F-5791-C063-1A9CBE6B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Undo</a:t>
            </a:r>
            <a:endParaRPr lang="de-DE" dirty="0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23579DC-9799-FFF4-BBB1-02BA6A4C4A50}"/>
              </a:ext>
            </a:extLst>
          </p:cNvPr>
          <p:cNvGrpSpPr/>
          <p:nvPr/>
        </p:nvGrpSpPr>
        <p:grpSpPr>
          <a:xfrm>
            <a:off x="646820" y="2547675"/>
            <a:ext cx="3618747" cy="2638041"/>
            <a:chOff x="1057756" y="2785082"/>
            <a:chExt cx="3618747" cy="2638041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B5B3395A-047A-1929-C13C-895F0CC71C9E}"/>
                </a:ext>
              </a:extLst>
            </p:cNvPr>
            <p:cNvSpPr/>
            <p:nvPr/>
          </p:nvSpPr>
          <p:spPr>
            <a:xfrm>
              <a:off x="1057756" y="2785082"/>
              <a:ext cx="1031966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/>
                <a:t>Client</a:t>
              </a: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A8CBDE63-DC40-E66A-F94F-22757614CD07}"/>
                </a:ext>
              </a:extLst>
            </p:cNvPr>
            <p:cNvSpPr/>
            <p:nvPr/>
          </p:nvSpPr>
          <p:spPr>
            <a:xfrm>
              <a:off x="1057756" y="4740357"/>
              <a:ext cx="1031966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/>
                <a:t>Receiver</a:t>
              </a:r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A1D77BC2-6D5F-EF3E-CC54-8C70326D066D}"/>
                </a:ext>
              </a:extLst>
            </p:cNvPr>
            <p:cNvGrpSpPr/>
            <p:nvPr/>
          </p:nvGrpSpPr>
          <p:grpSpPr>
            <a:xfrm>
              <a:off x="2347455" y="3686420"/>
              <a:ext cx="1311753" cy="640651"/>
              <a:chOff x="947057" y="2847703"/>
              <a:chExt cx="1574074" cy="783772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1EA8462-9539-0007-30E7-E01A454F857A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/>
                  <a:t>Command</a:t>
                </a:r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4D429C3F-66DC-2247-D0AB-15BCB6CAAD01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8B488081-4BDD-B425-48C8-22010D8BA9F6}"/>
                </a:ext>
              </a:extLst>
            </p:cNvPr>
            <p:cNvGrpSpPr/>
            <p:nvPr/>
          </p:nvGrpSpPr>
          <p:grpSpPr>
            <a:xfrm>
              <a:off x="3129069" y="4839365"/>
              <a:ext cx="1547434" cy="583758"/>
              <a:chOff x="947057" y="2847703"/>
              <a:chExt cx="1574074" cy="783772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8003547F-67B1-CE74-0BD0-7F8E96EA77D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ConcreteCommand</a:t>
                </a:r>
                <a:endParaRPr lang="de-DE" sz="1000" b="1" dirty="0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3C6B9AE6-C760-EF0B-4BF0-A458706B8F8D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cxnSp>
          <p:nvCxnSpPr>
            <p:cNvPr id="11" name="Verbinder: gewinkelt 10">
              <a:extLst>
                <a:ext uri="{FF2B5EF4-FFF2-40B4-BE49-F238E27FC236}">
                  <a16:creationId xmlns:a16="http://schemas.microsoft.com/office/drawing/2014/main" id="{B101BDB2-F867-FA8C-BF55-E51171BA2EEC}"/>
                </a:ext>
              </a:extLst>
            </p:cNvPr>
            <p:cNvCxnSpPr>
              <a:cxnSpLocks/>
              <a:stCxn id="17" idx="0"/>
              <a:endCxn id="20" idx="2"/>
            </p:cNvCxnSpPr>
            <p:nvPr/>
          </p:nvCxnSpPr>
          <p:spPr>
            <a:xfrm rot="16200000" flipV="1">
              <a:off x="3196913" y="4133492"/>
              <a:ext cx="512293" cy="89945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Gleichschenkliges Dreieck 11">
              <a:extLst>
                <a:ext uri="{FF2B5EF4-FFF2-40B4-BE49-F238E27FC236}">
                  <a16:creationId xmlns:a16="http://schemas.microsoft.com/office/drawing/2014/main" id="{CE017910-E869-5EDF-89D0-906E13CE1D18}"/>
                </a:ext>
              </a:extLst>
            </p:cNvPr>
            <p:cNvSpPr/>
            <p:nvPr/>
          </p:nvSpPr>
          <p:spPr>
            <a:xfrm>
              <a:off x="2934767" y="4310743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AEAA959-DEAB-2EA8-03FC-31BA664BF09B}"/>
                </a:ext>
              </a:extLst>
            </p:cNvPr>
            <p:cNvSpPr/>
            <p:nvPr/>
          </p:nvSpPr>
          <p:spPr>
            <a:xfrm>
              <a:off x="3358762" y="2785082"/>
              <a:ext cx="1031966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 err="1"/>
                <a:t>Invoker</a:t>
              </a:r>
              <a:endParaRPr lang="de-DE" sz="1000" b="1" dirty="0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A60774CD-EFC9-305D-AACB-6E24E02C8F40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>
              <a:off x="1573739" y="3078997"/>
              <a:ext cx="0" cy="1661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34E78A9-8548-FB40-2BCE-C5ED21BE52A0}"/>
                </a:ext>
              </a:extLst>
            </p:cNvPr>
            <p:cNvCxnSpPr>
              <a:stCxn id="21" idx="3"/>
              <a:endCxn id="23" idx="1"/>
            </p:cNvCxnSpPr>
            <p:nvPr/>
          </p:nvCxnSpPr>
          <p:spPr>
            <a:xfrm>
              <a:off x="2089722" y="2932040"/>
              <a:ext cx="12690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4341EF0B-1464-2B2B-996C-2B5376E3B123}"/>
                </a:ext>
              </a:extLst>
            </p:cNvPr>
            <p:cNvCxnSpPr>
              <a:cxnSpLocks/>
            </p:cNvCxnSpPr>
            <p:nvPr/>
          </p:nvCxnSpPr>
          <p:spPr>
            <a:xfrm>
              <a:off x="1573739" y="4006746"/>
              <a:ext cx="773716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Verbinder: gewinkelt 31">
              <a:extLst>
                <a:ext uri="{FF2B5EF4-FFF2-40B4-BE49-F238E27FC236}">
                  <a16:creationId xmlns:a16="http://schemas.microsoft.com/office/drawing/2014/main" id="{1208F950-B681-A909-DFFA-47F1D2034940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rot="5400000">
              <a:off x="3303103" y="3435103"/>
              <a:ext cx="927749" cy="215537"/>
            </a:xfrm>
            <a:prstGeom prst="bentConnector3">
              <a:avLst>
                <a:gd name="adj1" fmla="val 10139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Grafik 38">
            <a:extLst>
              <a:ext uri="{FF2B5EF4-FFF2-40B4-BE49-F238E27FC236}">
                <a16:creationId xmlns:a16="http://schemas.microsoft.com/office/drawing/2014/main" id="{55B9FEBC-209D-84BF-6E44-2B35C912D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268" y="126814"/>
            <a:ext cx="1191712" cy="151910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8C5BF69-35D8-BA01-97B2-907616709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547" y="1417638"/>
            <a:ext cx="3409975" cy="1466861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B15A4544-6B5B-8A45-9660-D7DE55FF1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762" y="4494476"/>
            <a:ext cx="2438418" cy="2114565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F595283C-2737-C430-7204-B275C3548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093" y="3032382"/>
            <a:ext cx="2514618" cy="21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02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009E8-CC29-389B-F8DC-8DB1683D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Try and Option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187AA-9C32-B1C0-1EB3-278B1297B2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6429F33-6BA4-DBB5-865D-C168F8B701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769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0EEA39B-87DB-5011-006D-57C3A430B5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GUI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260413D0-B8F7-D754-B04D-3E44981334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579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FF82A-F1D3-D32C-7424-EA162EB2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2650126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332D514-FD3A-96D7-9EED-56E465996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DAD8372-0CEB-7343-8183-8545527A9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BEADA26-1F21-213C-12BF-0B7326FD5F14}"/>
              </a:ext>
            </a:extLst>
          </p:cNvPr>
          <p:cNvSpPr txBox="1"/>
          <p:nvPr/>
        </p:nvSpPr>
        <p:spPr>
          <a:xfrm>
            <a:off x="3886200" y="2292531"/>
            <a:ext cx="4722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0" i="0" u="none" strike="noStrike" dirty="0">
                <a:solidFill>
                  <a:srgbClr val="EBEBEB"/>
                </a:solidFill>
                <a:effectLst/>
                <a:latin typeface="Century Gothic" panose="020B0502020202020204" pitchFamily="34" charset="0"/>
              </a:rPr>
              <a:t>Thank you for your attention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153829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4205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6B9FE-C530-D00C-3B58-7AB34793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Game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7C37A0-1818-C5F6-2FAA-723F5AABA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It‘s</a:t>
            </a:r>
            <a:r>
              <a:rPr lang="de-DE" dirty="0"/>
              <a:t> all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winning</a:t>
            </a:r>
            <a:r>
              <a:rPr lang="de-DE" dirty="0"/>
              <a:t>! </a:t>
            </a:r>
            <a:r>
              <a:rPr lang="de-DE"/>
              <a:t>Always!!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938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0A9A39D-44B7-0FD6-BB60-25940C81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Seriously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8E84BA1-92C0-7C9D-85B7-C6A80A8C34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 lnSpcReduction="10000"/>
          </a:bodyPr>
          <a:lstStyle/>
          <a:p>
            <a:r>
              <a:rPr lang="en-US" dirty="0"/>
              <a:t>Whoever explodes loses</a:t>
            </a:r>
          </a:p>
          <a:p>
            <a:r>
              <a:rPr lang="en-US" dirty="0"/>
              <a:t>Who does not explode, wins</a:t>
            </a:r>
          </a:p>
          <a:p>
            <a:r>
              <a:rPr lang="en-US" dirty="0"/>
              <a:t>All other cards reduce the HIGHLY LIKELY to explode by exploding kittens.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2804C0F-7AAC-DB8F-5E38-4217E60BBC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Explosion by pulling an exploding kitten</a:t>
            </a:r>
          </a:p>
          <a:p>
            <a:r>
              <a:rPr lang="en-US" dirty="0"/>
              <a:t>Survival by luck and defuse card</a:t>
            </a:r>
          </a:p>
          <a:p>
            <a:r>
              <a:rPr lang="en-US" dirty="0"/>
              <a:t>Cards to :</a:t>
            </a:r>
          </a:p>
          <a:p>
            <a:pPr lvl="1"/>
            <a:r>
              <a:rPr lang="en-US" dirty="0"/>
              <a:t>look into the future</a:t>
            </a:r>
          </a:p>
          <a:p>
            <a:pPr lvl="1"/>
            <a:r>
              <a:rPr lang="en-US" dirty="0"/>
              <a:t>suspend a turn</a:t>
            </a:r>
          </a:p>
          <a:p>
            <a:pPr lvl="1"/>
            <a:r>
              <a:rPr lang="en-US" dirty="0"/>
              <a:t>attack fellow players </a:t>
            </a:r>
          </a:p>
          <a:p>
            <a:pPr lvl="1"/>
            <a:r>
              <a:rPr lang="en-US" dirty="0"/>
              <a:t>draw from the bottom</a:t>
            </a:r>
          </a:p>
          <a:p>
            <a:pPr lvl="1"/>
            <a:r>
              <a:rPr lang="en-US" dirty="0"/>
              <a:t>steal cards from a teammate</a:t>
            </a:r>
          </a:p>
          <a:p>
            <a:pPr lvl="1"/>
            <a:r>
              <a:rPr lang="en-US" dirty="0"/>
              <a:t>to reshuffle</a:t>
            </a:r>
          </a:p>
          <a:p>
            <a:pPr lvl="1"/>
            <a:r>
              <a:rPr lang="en-US" dirty="0"/>
              <a:t>...</a:t>
            </a:r>
            <a:endParaRPr lang="de-DE" dirty="0"/>
          </a:p>
        </p:txBody>
      </p:sp>
      <p:pic>
        <p:nvPicPr>
          <p:cNvPr id="7" name="Picture 2" descr="Exploding Kittens, 20,30 €">
            <a:extLst>
              <a:ext uri="{FF2B5EF4-FFF2-40B4-BE49-F238E27FC236}">
                <a16:creationId xmlns:a16="http://schemas.microsoft.com/office/drawing/2014/main" id="{B295A144-0CA6-8889-1BFE-6E5F355A7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750" b="7775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11" b="23797"/>
          <a:stretch/>
        </p:blipFill>
        <p:spPr bwMode="auto">
          <a:xfrm>
            <a:off x="1638650" y="4385225"/>
            <a:ext cx="3428650" cy="180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485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593C8-E3A7-E5AA-2C50-8774FB15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and </a:t>
            </a:r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C2C182-47EF-639E-068D-994DEBE48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Create a git project 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Publish your code on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Github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Connect all team members to it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Clone it to other members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Push and Pull from all members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4605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E91082-A43C-341B-8174-D2003BC45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560"/>
              </a:spcBef>
              <a:spcAft>
                <a:spcPts val="0"/>
              </a:spcAft>
            </a:pPr>
            <a:r>
              <a:rPr lang="de-DE" dirty="0"/>
              <a:t>Write Tests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17D61A-8896-55B1-CCB0-5E28C9CD0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Take the Classes from your domain model</a:t>
            </a:r>
          </a:p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Start developing them in Scala</a:t>
            </a:r>
          </a:p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Behaviour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Driven Development</a:t>
            </a:r>
          </a:p>
          <a:p>
            <a:pPr marL="742950" lvl="1" indent="-285750" rtl="0" fontAlgn="base">
              <a:spcBef>
                <a:spcPts val="5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en-US" sz="1600" b="0" i="0" u="none" strike="noStrike" dirty="0" err="1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ScalaTest</a:t>
            </a:r>
            <a:endParaRPr lang="en-US" sz="1600" b="0" i="0" u="none" strike="noStrike" dirty="0">
              <a:solidFill>
                <a:srgbClr val="009B9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5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Write a Spec using </a:t>
            </a:r>
            <a:r>
              <a:rPr lang="en-US" sz="1600" b="0" i="0" u="none" strike="noStrike" dirty="0" err="1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WordSpec</a:t>
            </a: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742950" lvl="1" indent="-285750" rtl="0" fontAlgn="base">
              <a:spcBef>
                <a:spcPts val="5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Use the IDEA </a:t>
            </a:r>
            <a:r>
              <a:rPr lang="en-US" sz="1600" b="0" i="0" u="none" strike="noStrike" dirty="0" err="1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ScalaTest</a:t>
            </a: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 Runner </a:t>
            </a:r>
          </a:p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Achieve 100% code coverage. And maintain it! 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75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4A41B-C8F8-0099-753A-F7E8C94E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 User Interface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5215AA-1883-6E2B-F7A8-6E08DC375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Link einfügen weil zu groß und echt nicht spannend?</a:t>
            </a:r>
          </a:p>
        </p:txBody>
      </p:sp>
    </p:spTree>
    <p:extLst>
      <p:ext uri="{BB962C8B-B14F-4D97-AF65-F5344CB8AC3E}">
        <p14:creationId xmlns:p14="http://schemas.microsoft.com/office/powerpoint/2010/main" val="3493313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0A27A-7062-4787-78FE-F7275F06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Build</a:t>
            </a:r>
            <a:r>
              <a:rPr lang="de-DE" dirty="0"/>
              <a:t> a MVC Architecture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A0465BA-50C8-8492-7F6F-7B9A6B4F5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9254" y="2098722"/>
            <a:ext cx="4133491" cy="4391835"/>
          </a:xfrm>
        </p:spPr>
      </p:pic>
    </p:spTree>
    <p:extLst>
      <p:ext uri="{BB962C8B-B14F-4D97-AF65-F5344CB8AC3E}">
        <p14:creationId xmlns:p14="http://schemas.microsoft.com/office/powerpoint/2010/main" val="1293348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407A8-50CA-56C3-F011-297BFBB1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Set up a Continuous Development Process</a:t>
            </a:r>
            <a:endParaRPr lang="de-DE" sz="39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22772D-F1E7-A298-1291-3AF6CB9A7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your development </a:t>
            </a:r>
            <a:r>
              <a:rPr lang="en-US" dirty="0" err="1"/>
              <a:t>independant</a:t>
            </a:r>
            <a:r>
              <a:rPr lang="en-US" dirty="0"/>
              <a:t> of the local platform using a build mechanism like </a:t>
            </a:r>
            <a:r>
              <a:rPr lang="en-US" dirty="0" err="1"/>
              <a:t>sbt</a:t>
            </a:r>
            <a:endParaRPr lang="en-US" dirty="0"/>
          </a:p>
          <a:p>
            <a:r>
              <a:rPr lang="en-US" dirty="0"/>
              <a:t>Initiate a Continuous Integration Server on Travis or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Set up tests and code coverage using Coveralls</a:t>
            </a:r>
          </a:p>
          <a:p>
            <a:r>
              <a:rPr lang="en-US" dirty="0"/>
              <a:t>Integrate Badges into your git repository</a:t>
            </a:r>
          </a:p>
          <a:p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momentan</a:t>
            </a:r>
            <a:r>
              <a:rPr lang="en-US" dirty="0"/>
              <a:t> failing!!!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3590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C1FB4-0F61-4DC6-AB33-958A424B5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BBAE61-0B67-D3DD-485E-433C29253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8619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Zitierfähig">
  <a:themeElements>
    <a:clrScheme name="Benutzerdefiniert 2">
      <a:dk1>
        <a:sysClr val="windowText" lastClr="000000"/>
      </a:dk1>
      <a:lt1>
        <a:sysClr val="window" lastClr="FFFFFF"/>
      </a:lt1>
      <a:dk2>
        <a:srgbClr val="262626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FCAE3B"/>
      </a:hlink>
      <a:folHlink>
        <a:srgbClr val="808000"/>
      </a:folHlink>
    </a:clrScheme>
    <a:fontScheme name="Zitierfähig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Zitierfähi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TM03457503[[fn=Zitierfähig]]</Template>
  <TotalTime>0</TotalTime>
  <Words>289</Words>
  <Application>Microsoft Office PowerPoint</Application>
  <PresentationFormat>Breitbild</PresentationFormat>
  <Paragraphs>81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2</vt:lpstr>
      <vt:lpstr>Zitierfähig</vt:lpstr>
      <vt:lpstr>PowerPoint-Präsentation</vt:lpstr>
      <vt:lpstr>Whats the Game about?</vt:lpstr>
      <vt:lpstr>Seriously</vt:lpstr>
      <vt:lpstr>Git and Github</vt:lpstr>
      <vt:lpstr>Write Tests</vt:lpstr>
      <vt:lpstr>Text User Interface</vt:lpstr>
      <vt:lpstr>Build a MVC Architecture</vt:lpstr>
      <vt:lpstr>Set up a Continuous Development Process</vt:lpstr>
      <vt:lpstr>Design Pattern</vt:lpstr>
      <vt:lpstr>Strategy – Java Style</vt:lpstr>
      <vt:lpstr>Factory</vt:lpstr>
      <vt:lpstr>State</vt:lpstr>
      <vt:lpstr>Undo</vt:lpstr>
      <vt:lpstr>Try and Option</vt:lpstr>
      <vt:lpstr>GUI</vt:lpstr>
      <vt:lpstr>Components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Wiebke P.</dc:creator>
  <cp:lastModifiedBy>Wiebke P.</cp:lastModifiedBy>
  <cp:revision>1</cp:revision>
  <dcterms:created xsi:type="dcterms:W3CDTF">2023-01-25T09:46:33Z</dcterms:created>
  <dcterms:modified xsi:type="dcterms:W3CDTF">2023-01-25T13:44:48Z</dcterms:modified>
</cp:coreProperties>
</file>